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2"/>
  </p:sldMasterIdLst>
  <p:notesMasterIdLst>
    <p:notesMasterId r:id="rId24"/>
  </p:notesMasterIdLst>
  <p:handoutMasterIdLst>
    <p:handoutMasterId r:id="rId25"/>
  </p:handoutMasterIdLst>
  <p:sldIdLst>
    <p:sldId id="257" r:id="rId3"/>
    <p:sldId id="269" r:id="rId4"/>
    <p:sldId id="273" r:id="rId5"/>
    <p:sldId id="274" r:id="rId6"/>
    <p:sldId id="275" r:id="rId7"/>
    <p:sldId id="285" r:id="rId8"/>
    <p:sldId id="289" r:id="rId9"/>
    <p:sldId id="290" r:id="rId10"/>
    <p:sldId id="291" r:id="rId11"/>
    <p:sldId id="286" r:id="rId12"/>
    <p:sldId id="287" r:id="rId13"/>
    <p:sldId id="288" r:id="rId14"/>
    <p:sldId id="276" r:id="rId15"/>
    <p:sldId id="284" r:id="rId16"/>
    <p:sldId id="277" r:id="rId17"/>
    <p:sldId id="281" r:id="rId18"/>
    <p:sldId id="279" r:id="rId19"/>
    <p:sldId id="280" r:id="rId20"/>
    <p:sldId id="282" r:id="rId21"/>
    <p:sldId id="283" r:id="rId22"/>
    <p:sldId id="278" r:id="rId23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2424" autoAdjust="0"/>
  </p:normalViewPr>
  <p:slideViewPr>
    <p:cSldViewPr snapToGrid="0">
      <p:cViewPr varScale="1">
        <p:scale>
          <a:sx n="70" d="100"/>
          <a:sy n="70" d="100"/>
        </p:scale>
        <p:origin x="8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8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5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8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0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82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461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8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51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67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98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69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001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530117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5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8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0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5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0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7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3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13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Xeaf5FjyR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6544942" y="6252748"/>
            <a:ext cx="4993918" cy="260021"/>
          </a:xfrm>
        </p:spPr>
        <p:txBody>
          <a:bodyPr>
            <a:normAutofit/>
          </a:bodyPr>
          <a:lstStyle/>
          <a:p>
            <a:pPr algn="ctr"/>
            <a:r>
              <a:rPr lang="en-US" sz="1000" b="1" cap="none" dirty="0"/>
              <a:t>… ... Over 4 Decades of Leading the Way with CPD Quality and Innovations ...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01" y="5361179"/>
            <a:ext cx="4572000" cy="800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" y="548979"/>
            <a:ext cx="6858000" cy="4572000"/>
          </a:xfrm>
          <a:prstGeom prst="rect">
            <a:avLst/>
          </a:prstGeom>
          <a:ln w="88900" cap="sq" cmpd="thickThin">
            <a:solidFill>
              <a:srgbClr val="E851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Patent Pending Stasis Software</a:t>
            </a:r>
          </a:p>
        </p:txBody>
      </p:sp>
      <p:pic>
        <p:nvPicPr>
          <p:cNvPr id="4" name="AXeaf5FjyR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74824" y="176448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98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9456" y="583352"/>
            <a:ext cx="11222428" cy="1400530"/>
          </a:xfrm>
        </p:spPr>
        <p:txBody>
          <a:bodyPr/>
          <a:lstStyle/>
          <a:p>
            <a:r>
              <a:rPr lang="en-US" sz="3600" dirty="0">
                <a:solidFill>
                  <a:srgbClr val="FFC000"/>
                </a:solidFill>
              </a:rPr>
              <a:t>Traditional tousimis</a:t>
            </a:r>
            <a:r>
              <a:rPr lang="en-US" sz="3600" baseline="30000" dirty="0">
                <a:solidFill>
                  <a:srgbClr val="FFC000"/>
                </a:solidFill>
              </a:rPr>
              <a:t>®</a:t>
            </a:r>
            <a:r>
              <a:rPr lang="en-US" sz="3600" dirty="0">
                <a:solidFill>
                  <a:srgbClr val="FFC000"/>
                </a:solidFill>
              </a:rPr>
              <a:t> CPD Auto-Process Overview</a:t>
            </a:r>
          </a:p>
        </p:txBody>
      </p:sp>
      <p:pic>
        <p:nvPicPr>
          <p:cNvPr id="5" name="Picture 7" descr="C:\Documents and Settings\Administrator\My Documents\Presentation\931\images\Mode_Over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73152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452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“Stasis” Process Overview</a:t>
            </a:r>
          </a:p>
        </p:txBody>
      </p:sp>
      <p:pic>
        <p:nvPicPr>
          <p:cNvPr id="5" name="Picture 7" descr="Page 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7315200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859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89" y="759977"/>
            <a:ext cx="6735715" cy="3276600"/>
          </a:xfrm>
        </p:spPr>
        <p:txBody>
          <a:bodyPr/>
          <a:lstStyle/>
          <a:p>
            <a:r>
              <a:rPr lang="en-US" sz="4000" dirty="0"/>
              <a:t>Over four decades of experience perfecting our technique with ground breaking design and patented firsts have created our present day technological edge.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28600" y="280988"/>
            <a:ext cx="5943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50000"/>
              </a:lnSpc>
            </a:pPr>
            <a:endParaRPr lang="en-US" altLang="ko-KR" sz="1800" i="1" dirty="0">
              <a:latin typeface="Formata Regular" pitchFamily="34" charset="0"/>
              <a:ea typeface="굴림" panose="020B0600000101010101" pitchFamily="34" charset="-127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2"/>
          </p:nvPr>
        </p:nvSpPr>
        <p:spPr>
          <a:xfrm>
            <a:off x="7509942" y="2220850"/>
            <a:ext cx="3911599" cy="1074057"/>
          </a:xfrm>
        </p:spPr>
        <p:txBody>
          <a:bodyPr>
            <a:normAutofit/>
          </a:bodyPr>
          <a:lstStyle/>
          <a:p>
            <a:r>
              <a:rPr lang="en-US" sz="1600" dirty="0"/>
              <a:t>Bacteria with Nanowires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906043" y="5896316"/>
            <a:ext cx="369266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>
              <a:spcBef>
                <a:spcPct val="20000"/>
              </a:spcBef>
              <a:buClr>
                <a:srgbClr val="FF9218"/>
              </a:buClr>
              <a:buFont typeface="Times" panose="02020603050405020304" pitchFamily="18" charset="0"/>
              <a:buNone/>
            </a:pPr>
            <a:r>
              <a:rPr kumimoji="1" lang="en-US" sz="900" dirty="0">
                <a:latin typeface="Century Gothic" panose="020B0502020202020204" pitchFamily="34" charset="0"/>
              </a:rPr>
              <a:t>University of Missouri - EM Core Facility</a:t>
            </a:r>
          </a:p>
          <a:p>
            <a:pPr algn="r" eaLnBrk="0" hangingPunct="0">
              <a:spcBef>
                <a:spcPct val="20000"/>
              </a:spcBef>
              <a:buClr>
                <a:srgbClr val="FF9218"/>
              </a:buClr>
              <a:buFont typeface="Times" panose="02020603050405020304" pitchFamily="18" charset="0"/>
              <a:buNone/>
            </a:pPr>
            <a:r>
              <a:rPr kumimoji="1" lang="en-US" sz="900" dirty="0">
                <a:latin typeface="Century Gothic" panose="020B0502020202020204" pitchFamily="34" charset="0"/>
              </a:rPr>
              <a:t>Dwayne Elias</a:t>
            </a:r>
            <a:endParaRPr kumimoji="1" lang="en-US" sz="900" b="0" dirty="0">
              <a:latin typeface="Century Gothic" panose="020B0502020202020204" pitchFamily="34" charset="0"/>
            </a:endParaRPr>
          </a:p>
        </p:txBody>
      </p:sp>
      <p:pic>
        <p:nvPicPr>
          <p:cNvPr id="7" name="Picture 9" descr="DPH250SO4noACE_EDT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942" y="2688396"/>
            <a:ext cx="4206240" cy="31552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6457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57522" cy="1400530"/>
          </a:xfrm>
        </p:spPr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Autosamdri</a:t>
            </a:r>
            <a:r>
              <a:rPr lang="en-US" baseline="30000" dirty="0">
                <a:solidFill>
                  <a:srgbClr val="FFC000"/>
                </a:solidFill>
              </a:rPr>
              <a:t>®</a:t>
            </a:r>
            <a:r>
              <a:rPr lang="en-US" dirty="0">
                <a:solidFill>
                  <a:srgbClr val="FFC000"/>
                </a:solidFill>
              </a:rPr>
              <a:t> 931 Additional Features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795800"/>
              </p:ext>
            </p:extLst>
          </p:nvPr>
        </p:nvGraphicFramePr>
        <p:xfrm>
          <a:off x="822960" y="1567450"/>
          <a:ext cx="10412964" cy="4795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012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tousmis</a:t>
                      </a:r>
                      <a:r>
                        <a:rPr lang="en-US" baseline="30000" dirty="0"/>
                        <a:t>®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Autosamdri</a:t>
                      </a:r>
                      <a:r>
                        <a:rPr lang="en-US" baseline="30000" dirty="0"/>
                        <a:t>®</a:t>
                      </a:r>
                      <a:r>
                        <a:rPr lang="en-US" dirty="0"/>
                        <a:t> 931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Fully Automatic 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Factory Preset Automatic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One</a:t>
                      </a:r>
                      <a:r>
                        <a:rPr lang="en-US" sz="1700" baseline="0" dirty="0"/>
                        <a:t> touch Automatic Operation </a:t>
                      </a:r>
                      <a:r>
                        <a:rPr lang="en-US" sz="1700" dirty="0"/>
                        <a:t>Works for Many Sample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Chamber Inserts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Yes. Saves LCO2 Consumption</a:t>
                      </a:r>
                      <a:r>
                        <a:rPr lang="en-US" sz="1700" baseline="0" dirty="0"/>
                        <a:t> and Process Time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External Supply LOC2 Filtration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Yes.</a:t>
                      </a:r>
                      <a:r>
                        <a:rPr lang="en-US" sz="1700" baseline="0" dirty="0"/>
                        <a:t> Removes </a:t>
                      </a:r>
                      <a:r>
                        <a:rPr lang="en-US" sz="1700" dirty="0"/>
                        <a:t>Oil / Water / Particle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Internal Inlet LCO2 Filtration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2 x 0.5</a:t>
                      </a:r>
                      <a:r>
                        <a:rPr lang="el-GR" sz="1700" dirty="0"/>
                        <a:t>μ</a:t>
                      </a:r>
                      <a:r>
                        <a:rPr lang="en-US" sz="1700" dirty="0"/>
                        <a:t>m Pre-Chamber,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dirty="0"/>
                        <a:t>1 x 0.5</a:t>
                      </a:r>
                      <a:r>
                        <a:rPr lang="el-GR" sz="1700" dirty="0"/>
                        <a:t>μ</a:t>
                      </a:r>
                      <a:r>
                        <a:rPr lang="en-US" sz="1700" dirty="0"/>
                        <a:t>m Post-Chamber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Cooling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Adiabatic (No Maintenance Required)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Chamber Stir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Patent Pending Chamber Design creates natural stirring vortex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Chamber Decompression 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2 Step Method: Initial gentle and then more rapid vent controls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Internal SOTER™ Condenser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Yes (Thermostatically controlled - S.S. Reservoir)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/>
                        <a:t>2 Year Warranty on all parts &amp; Labor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04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Autosamdri</a:t>
            </a:r>
            <a:r>
              <a:rPr lang="en-US" baseline="30000" dirty="0">
                <a:solidFill>
                  <a:srgbClr val="FFC000"/>
                </a:solidFill>
              </a:rPr>
              <a:t>®</a:t>
            </a:r>
            <a:r>
              <a:rPr lang="en-US" dirty="0">
                <a:solidFill>
                  <a:srgbClr val="FFC000"/>
                </a:solidFill>
              </a:rPr>
              <a:t> 931 Applications: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103312" y="1672594"/>
            <a:ext cx="8946541" cy="4097029"/>
          </a:xfrm>
        </p:spPr>
        <p:txBody>
          <a:bodyPr>
            <a:normAutofit/>
          </a:bodyPr>
          <a:lstStyle/>
          <a:p>
            <a:r>
              <a:rPr lang="en-US" dirty="0"/>
              <a:t>Biological Samples</a:t>
            </a:r>
          </a:p>
          <a:p>
            <a:r>
              <a:rPr lang="en-US" dirty="0"/>
              <a:t>MEMS</a:t>
            </a:r>
          </a:p>
          <a:p>
            <a:r>
              <a:rPr lang="en-US" dirty="0"/>
              <a:t>Bio-MEMS</a:t>
            </a:r>
          </a:p>
          <a:p>
            <a:r>
              <a:rPr lang="en-US" dirty="0" err="1"/>
              <a:t>AeroGEL</a:t>
            </a:r>
            <a:endParaRPr lang="en-US" dirty="0"/>
          </a:p>
          <a:p>
            <a:r>
              <a:rPr lang="en-US" dirty="0" err="1"/>
              <a:t>Nano</a:t>
            </a:r>
            <a:r>
              <a:rPr lang="en-US" dirty="0"/>
              <a:t> Particle</a:t>
            </a:r>
          </a:p>
          <a:p>
            <a:r>
              <a:rPr lang="en-US" dirty="0"/>
              <a:t>Carbon Nanotubes</a:t>
            </a:r>
          </a:p>
          <a:p>
            <a:r>
              <a:rPr lang="en-US" dirty="0" err="1"/>
              <a:t>Graphene</a:t>
            </a:r>
            <a:endParaRPr lang="en-US" dirty="0"/>
          </a:p>
          <a:p>
            <a:r>
              <a:rPr lang="en-US" dirty="0"/>
              <a:t>MOF</a:t>
            </a:r>
          </a:p>
          <a:p>
            <a:r>
              <a:rPr lang="en-US" dirty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273357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4471525" y="5809407"/>
            <a:ext cx="388983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kumimoji="1" lang="en-US" sz="1400" dirty="0">
                <a:solidFill>
                  <a:schemeClr val="tx2"/>
                </a:solidFill>
              </a:rPr>
              <a:t>University of Pennsylvania, Philadelphia, PA</a:t>
            </a:r>
          </a:p>
          <a:p>
            <a:pPr algn="r">
              <a:spcBef>
                <a:spcPct val="0"/>
              </a:spcBef>
            </a:pPr>
            <a:r>
              <a:rPr kumimoji="1" lang="en-US" sz="1400" dirty="0">
                <a:solidFill>
                  <a:schemeClr val="tx2"/>
                </a:solidFill>
              </a:rPr>
              <a:t>Prof. Tatyana </a:t>
            </a:r>
            <a:r>
              <a:rPr kumimoji="1" lang="en-US" sz="1400" dirty="0" err="1">
                <a:solidFill>
                  <a:schemeClr val="tx2"/>
                </a:solidFill>
              </a:rPr>
              <a:t>Svitkina</a:t>
            </a:r>
            <a:endParaRPr kumimoji="1" lang="en-US" sz="1400" dirty="0">
              <a:solidFill>
                <a:schemeClr val="tx2"/>
              </a:solidFill>
            </a:endParaRPr>
          </a:p>
        </p:txBody>
      </p:sp>
      <p:pic>
        <p:nvPicPr>
          <p:cNvPr id="154629" name="Picture 5" descr="arp-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447800"/>
            <a:ext cx="5237163" cy="42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1242802" y="657225"/>
            <a:ext cx="5943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ko-KR" sz="1800" b="1" dirty="0">
                <a:latin typeface="+mj-ea"/>
                <a:ea typeface="+mj-ea"/>
              </a:rPr>
              <a:t>Structure of the cytoskeleton near a fibroblast</a:t>
            </a:r>
            <a:br>
              <a:rPr lang="en-US" altLang="ko-KR" sz="2000" b="1" dirty="0">
                <a:solidFill>
                  <a:srgbClr val="000000"/>
                </a:solidFill>
                <a:latin typeface="+mj-ea"/>
                <a:ea typeface="+mj-ea"/>
              </a:rPr>
            </a:br>
            <a:endParaRPr lang="en-US" altLang="ko-KR" sz="18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39" y="93479"/>
            <a:ext cx="2743200" cy="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39575"/>
      </p:ext>
    </p:extLst>
  </p:cSld>
  <p:clrMapOvr>
    <a:masterClrMapping/>
  </p:clrMapOvr>
  <p:transition spd="med"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752600" y="668014"/>
            <a:ext cx="55054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ko-KR" sz="2000" b="1" dirty="0">
                <a:latin typeface="+mj-ea"/>
                <a:ea typeface="+mj-ea"/>
              </a:rPr>
              <a:t>Silicon </a:t>
            </a:r>
            <a:r>
              <a:rPr lang="en-US" altLang="ko-KR" sz="2000" b="1" dirty="0" err="1">
                <a:latin typeface="+mj-ea"/>
                <a:ea typeface="+mj-ea"/>
              </a:rPr>
              <a:t>Microrobots</a:t>
            </a:r>
            <a:br>
              <a:rPr lang="en-US" altLang="ko-KR" sz="2000" b="1" dirty="0">
                <a:latin typeface="+mj-ea"/>
                <a:ea typeface="+mj-ea"/>
              </a:rPr>
            </a:br>
            <a:r>
              <a:rPr lang="en-US" altLang="ko-KR" sz="2000" b="1" dirty="0">
                <a:latin typeface="+mj-ea"/>
                <a:ea typeface="+mj-ea"/>
              </a:rPr>
              <a:t>   - Leg of robot</a:t>
            </a:r>
          </a:p>
        </p:txBody>
      </p:sp>
      <p:pic>
        <p:nvPicPr>
          <p:cNvPr id="31758" name="Picture 1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1462088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2192942" y="5740878"/>
            <a:ext cx="595887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>
              <a:spcBef>
                <a:spcPct val="20000"/>
              </a:spcBef>
              <a:buClr>
                <a:srgbClr val="FF9218"/>
              </a:buClr>
              <a:buFont typeface="Times" panose="02020603050405020304" pitchFamily="18" charset="0"/>
              <a:buNone/>
            </a:pPr>
            <a:r>
              <a:rPr kumimoji="1" lang="en-US" sz="1400" dirty="0">
                <a:solidFill>
                  <a:schemeClr val="tx2"/>
                </a:solidFill>
              </a:rPr>
              <a:t>University of California at Berkeley and </a:t>
            </a:r>
            <a:r>
              <a:rPr kumimoji="1" lang="en-US" sz="1400" dirty="0" err="1">
                <a:solidFill>
                  <a:schemeClr val="tx2"/>
                </a:solidFill>
              </a:rPr>
              <a:t>Micropropulsion</a:t>
            </a:r>
            <a:r>
              <a:rPr kumimoji="1" lang="en-US" sz="1400" dirty="0">
                <a:solidFill>
                  <a:schemeClr val="tx2"/>
                </a:solidFill>
              </a:rPr>
              <a:t> Corp. USA</a:t>
            </a:r>
          </a:p>
          <a:p>
            <a:pPr algn="r" eaLnBrk="0" hangingPunct="0">
              <a:spcBef>
                <a:spcPct val="20000"/>
              </a:spcBef>
              <a:buClr>
                <a:srgbClr val="FF9218"/>
              </a:buClr>
              <a:buFont typeface="Times" panose="02020603050405020304" pitchFamily="18" charset="0"/>
              <a:buNone/>
            </a:pPr>
            <a:r>
              <a:rPr kumimoji="1" lang="en-US" sz="1400" dirty="0">
                <a:solidFill>
                  <a:schemeClr val="tx2"/>
                </a:solidFill>
              </a:rPr>
              <a:t>Seth </a:t>
            </a:r>
            <a:r>
              <a:rPr kumimoji="1" lang="en-US" sz="1400" dirty="0" err="1">
                <a:solidFill>
                  <a:schemeClr val="tx2"/>
                </a:solidFill>
              </a:rPr>
              <a:t>Hollar</a:t>
            </a:r>
            <a:r>
              <a:rPr kumimoji="1" lang="en-US" sz="1400" dirty="0">
                <a:solidFill>
                  <a:schemeClr val="tx2"/>
                </a:solidFill>
              </a:rPr>
              <a:t> and Anita Flynn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39" y="93479"/>
            <a:ext cx="2743200" cy="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46067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6" name="Rectangle 12"/>
          <p:cNvSpPr>
            <a:spLocks noChangeArrowheads="1"/>
          </p:cNvSpPr>
          <p:nvPr/>
        </p:nvSpPr>
        <p:spPr bwMode="auto">
          <a:xfrm>
            <a:off x="1752600" y="352426"/>
            <a:ext cx="55054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ko-KR" sz="2800">
              <a:latin typeface="Formata Regular" pitchFamily="34" charset="0"/>
              <a:ea typeface="굴림" panose="020B0600000101010101" pitchFamily="34" charset="-127"/>
            </a:endParaRPr>
          </a:p>
        </p:txBody>
      </p:sp>
      <p:sp>
        <p:nvSpPr>
          <p:cNvPr id="185358" name="Rectangle 14"/>
          <p:cNvSpPr>
            <a:spLocks noChangeArrowheads="1"/>
          </p:cNvSpPr>
          <p:nvPr/>
        </p:nvSpPr>
        <p:spPr bwMode="auto">
          <a:xfrm>
            <a:off x="3657600" y="6048375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1" lang="en-US" sz="1400">
              <a:latin typeface="Arial Narrow" panose="020B0606020202030204" pitchFamily="34" charset="0"/>
            </a:endParaRPr>
          </a:p>
        </p:txBody>
      </p:sp>
      <p:pic>
        <p:nvPicPr>
          <p:cNvPr id="185359" name="Picture 15" descr="CAPA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1370013"/>
            <a:ext cx="5573712" cy="43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60" name="Rectangle 16"/>
          <p:cNvSpPr>
            <a:spLocks noChangeArrowheads="1"/>
          </p:cNvSpPr>
          <p:nvPr/>
        </p:nvSpPr>
        <p:spPr bwMode="auto">
          <a:xfrm>
            <a:off x="4078385" y="5759759"/>
            <a:ext cx="461793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kumimoji="1" lang="en-US" sz="1400" dirty="0" err="1"/>
              <a:t>Université</a:t>
            </a:r>
            <a:r>
              <a:rPr kumimoji="1" lang="en-US" sz="1400" dirty="0"/>
              <a:t> </a:t>
            </a:r>
            <a:r>
              <a:rPr kumimoji="1" lang="en-US" sz="1400" dirty="0" err="1"/>
              <a:t>Catholique</a:t>
            </a:r>
            <a:r>
              <a:rPr kumimoji="1" lang="en-US" sz="1400" dirty="0"/>
              <a:t> de Louvain</a:t>
            </a:r>
          </a:p>
          <a:p>
            <a:pPr algn="r">
              <a:spcBef>
                <a:spcPct val="0"/>
              </a:spcBef>
            </a:pPr>
            <a:r>
              <a:rPr kumimoji="1" lang="en-US" sz="1400" dirty="0"/>
              <a:t>Nicolas André</a:t>
            </a:r>
          </a:p>
        </p:txBody>
      </p:sp>
      <p:sp>
        <p:nvSpPr>
          <p:cNvPr id="185361" name="Rectangle 17"/>
          <p:cNvSpPr>
            <a:spLocks noChangeArrowheads="1"/>
          </p:cNvSpPr>
          <p:nvPr/>
        </p:nvSpPr>
        <p:spPr bwMode="auto">
          <a:xfrm>
            <a:off x="1885950" y="606144"/>
            <a:ext cx="55054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ko-KR" sz="2000" b="1" dirty="0">
                <a:latin typeface="+mj-ea"/>
                <a:ea typeface="+mj-ea"/>
              </a:rPr>
              <a:t> Thermal Actuated Actuators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39" y="93479"/>
            <a:ext cx="2743200" cy="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64470"/>
      </p:ext>
    </p:extLst>
  </p:cSld>
  <p:clrMapOvr>
    <a:masterClrMapping/>
  </p:clrMapOvr>
  <p:transition spd="med"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892559" y="811177"/>
            <a:ext cx="5943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fr-FR" altLang="ko-KR" sz="2000" b="1" dirty="0">
                <a:latin typeface="+mj-ea"/>
                <a:ea typeface="+mj-ea"/>
              </a:rPr>
              <a:t>SAMDRIED</a:t>
            </a:r>
            <a:r>
              <a:rPr lang="fr-FR" altLang="ko-KR" sz="2000" b="1" baseline="30000" dirty="0">
                <a:latin typeface="+mj-ea"/>
                <a:ea typeface="+mj-ea"/>
              </a:rPr>
              <a:t>™</a:t>
            </a:r>
            <a:r>
              <a:rPr lang="fr-FR" altLang="ko-KR" sz="2000" b="1" dirty="0">
                <a:latin typeface="+mj-ea"/>
                <a:ea typeface="+mj-ea"/>
              </a:rPr>
              <a:t> vs. AIRDRIED Sol-Gel</a:t>
            </a:r>
            <a:endParaRPr lang="en-US" altLang="ko-KR" sz="2000" b="1" dirty="0">
              <a:latin typeface="+mj-ea"/>
              <a:ea typeface="+mj-ea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2605573" y="5968477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kumimoji="1" lang="en-US" sz="1400" dirty="0">
                <a:solidFill>
                  <a:schemeClr val="tx2"/>
                </a:solidFill>
              </a:rPr>
              <a:t>Tousimis Research Corporation</a:t>
            </a:r>
          </a:p>
          <a:p>
            <a:pPr algn="r"/>
            <a:r>
              <a:rPr kumimoji="1" lang="en-US" sz="1400" dirty="0">
                <a:solidFill>
                  <a:schemeClr val="tx2"/>
                </a:solidFill>
              </a:rPr>
              <a:t>Rockville, MD</a:t>
            </a:r>
          </a:p>
          <a:p>
            <a:pPr algn="r"/>
            <a:endParaRPr kumimoji="1" lang="en-US" sz="1400" dirty="0">
              <a:solidFill>
                <a:schemeClr val="tx2"/>
              </a:solidFill>
            </a:endParaRPr>
          </a:p>
        </p:txBody>
      </p:sp>
      <p:pic>
        <p:nvPicPr>
          <p:cNvPr id="169989" name="Picture 5" descr="Gel-S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82145"/>
            <a:ext cx="6096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0" name="Line 6"/>
          <p:cNvSpPr>
            <a:spLocks noChangeShapeType="1"/>
          </p:cNvSpPr>
          <p:nvPr/>
        </p:nvSpPr>
        <p:spPr bwMode="auto">
          <a:xfrm flipV="1">
            <a:off x="3200400" y="3382345"/>
            <a:ext cx="609599" cy="1143000"/>
          </a:xfrm>
          <a:prstGeom prst="line">
            <a:avLst/>
          </a:prstGeom>
          <a:noFill/>
          <a:ln w="57150">
            <a:solidFill>
              <a:srgbClr val="E851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2209800" y="4525345"/>
            <a:ext cx="1981200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</a:rPr>
              <a:t>SOL-GEL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</a:rPr>
              <a:t>0.1% solids in H2O Alcohol Dehydration</a:t>
            </a:r>
          </a:p>
          <a:p>
            <a:pPr>
              <a:spcBef>
                <a:spcPct val="0"/>
              </a:spcBef>
            </a:pPr>
            <a:endParaRPr lang="en-US" sz="8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E85100"/>
                </a:solidFill>
              </a:rPr>
              <a:t>SAMDRIED</a:t>
            </a:r>
            <a:r>
              <a:rPr lang="en-US" sz="1600" baseline="30000" dirty="0">
                <a:solidFill>
                  <a:srgbClr val="E85100"/>
                </a:solidFill>
              </a:rPr>
              <a:t>™</a:t>
            </a:r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 flipH="1" flipV="1">
            <a:off x="8153400" y="3306145"/>
            <a:ext cx="376336" cy="1219200"/>
          </a:xfrm>
          <a:prstGeom prst="line">
            <a:avLst/>
          </a:prstGeom>
          <a:noFill/>
          <a:ln w="57150">
            <a:solidFill>
              <a:srgbClr val="E851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 flipV="1">
            <a:off x="5896947" y="3153744"/>
            <a:ext cx="275253" cy="1296955"/>
          </a:xfrm>
          <a:prstGeom prst="line">
            <a:avLst/>
          </a:prstGeom>
          <a:noFill/>
          <a:ln w="57150">
            <a:solidFill>
              <a:srgbClr val="E851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5181600" y="4525345"/>
            <a:ext cx="1981200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</a:rPr>
              <a:t>SOL-GEL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</a:rPr>
              <a:t>1.0% solids in H2O Alcohol Dehydration</a:t>
            </a:r>
          </a:p>
          <a:p>
            <a:pPr>
              <a:spcBef>
                <a:spcPct val="0"/>
              </a:spcBef>
            </a:pPr>
            <a:endParaRPr lang="en-US" sz="8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E85100"/>
                </a:solidFill>
              </a:rPr>
              <a:t>AIRDRIED</a:t>
            </a:r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8001000" y="4525345"/>
            <a:ext cx="1981200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</a:rPr>
              <a:t>SOL-GEL</a:t>
            </a:r>
          </a:p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</a:rPr>
              <a:t>1.0% solids in H2O Alcohol Dehydration</a:t>
            </a:r>
          </a:p>
          <a:p>
            <a:pPr>
              <a:spcBef>
                <a:spcPct val="0"/>
              </a:spcBef>
            </a:pPr>
            <a:endParaRPr lang="en-US" sz="8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E85100"/>
                </a:solidFill>
              </a:rPr>
              <a:t>SAMDRIED</a:t>
            </a:r>
            <a:r>
              <a:rPr lang="en-US" sz="1600" baseline="30000" dirty="0">
                <a:solidFill>
                  <a:srgbClr val="E85100"/>
                </a:solidFill>
              </a:rPr>
              <a:t>™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39" y="93479"/>
            <a:ext cx="2743200" cy="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8322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53" y="1310236"/>
            <a:ext cx="7999315" cy="3276600"/>
          </a:xfrm>
        </p:spPr>
        <p:txBody>
          <a:bodyPr/>
          <a:lstStyle/>
          <a:p>
            <a:r>
              <a:rPr lang="en-US" dirty="0"/>
              <a:t>Tousimis is a globally recognized manufacturer of highly reliable</a:t>
            </a:r>
            <a:br>
              <a:rPr lang="en-US" dirty="0"/>
            </a:br>
            <a:r>
              <a:rPr lang="en-US" dirty="0"/>
              <a:t>Critical Point Dryers.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2"/>
          </p:nvPr>
        </p:nvSpPr>
        <p:spPr>
          <a:xfrm>
            <a:off x="7863317" y="6129889"/>
            <a:ext cx="3911599" cy="354888"/>
          </a:xfrm>
        </p:spPr>
        <p:txBody>
          <a:bodyPr>
            <a:normAutofit/>
          </a:bodyPr>
          <a:lstStyle/>
          <a:p>
            <a:r>
              <a:rPr lang="en-US" sz="1600" dirty="0" err="1"/>
              <a:t>Autosamdri</a:t>
            </a:r>
            <a:r>
              <a:rPr lang="en-US" sz="1600" baseline="30000" dirty="0"/>
              <a:t>®</a:t>
            </a:r>
            <a:r>
              <a:rPr lang="en-US" sz="1600" dirty="0"/>
              <a:t> 931 with 1.25” Chamber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741" y="2000325"/>
            <a:ext cx="3714750" cy="41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04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3750910" y="5852424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kumimoji="1" lang="en-US" sz="1400" dirty="0"/>
              <a:t>NRL </a:t>
            </a:r>
            <a:r>
              <a:rPr kumimoji="1" lang="en-US" sz="1400" dirty="0" err="1"/>
              <a:t>NanoFab</a:t>
            </a:r>
            <a:r>
              <a:rPr kumimoji="1" lang="en-US" sz="1400" dirty="0"/>
              <a:t> - </a:t>
            </a:r>
            <a:r>
              <a:rPr kumimoji="1" lang="en-US" sz="1400" dirty="0" err="1"/>
              <a:t>Washingtopn</a:t>
            </a:r>
            <a:r>
              <a:rPr kumimoji="1" lang="en-US" sz="1400" dirty="0"/>
              <a:t>, DC</a:t>
            </a:r>
          </a:p>
          <a:p>
            <a:pPr algn="r"/>
            <a:r>
              <a:rPr kumimoji="1" lang="en-US" sz="1400" dirty="0" err="1"/>
              <a:t>Chul-Soo</a:t>
            </a:r>
            <a:r>
              <a:rPr kumimoji="1" lang="en-US" sz="1400" dirty="0"/>
              <a:t> Kim</a:t>
            </a:r>
          </a:p>
        </p:txBody>
      </p:sp>
      <p:pic>
        <p:nvPicPr>
          <p:cNvPr id="17614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586208"/>
            <a:ext cx="3875088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4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20" y="2452012"/>
            <a:ext cx="3875088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2171701" y="4729457"/>
            <a:ext cx="36560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FF6600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 </a:t>
            </a:r>
            <a:r>
              <a:rPr lang="en-US">
                <a:solidFill>
                  <a:srgbClr val="FF6600"/>
                </a:solidFill>
                <a:latin typeface="Arial" panose="020B0604020202020204" pitchFamily="34" charset="0"/>
              </a:rPr>
              <a:t>Bi-layer e-beam resist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FF6600"/>
                </a:solidFill>
                <a:latin typeface="Arial" panose="020B0604020202020204" pitchFamily="34" charset="0"/>
              </a:rPr>
              <a:t>- top resist pattern couldn't sustain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FF6600"/>
                </a:solidFill>
                <a:latin typeface="Arial" panose="020B0604020202020204" pitchFamily="34" charset="0"/>
              </a:rPr>
              <a:t>  and collapsed down.</a:t>
            </a:r>
          </a:p>
        </p:txBody>
      </p:sp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7008845" y="1489986"/>
            <a:ext cx="3384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FF6600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 </a:t>
            </a:r>
            <a:r>
              <a:rPr lang="en-US" dirty="0">
                <a:solidFill>
                  <a:srgbClr val="FF6600"/>
                </a:solidFill>
                <a:latin typeface="Arial" panose="020B0604020202020204" pitchFamily="34" charset="0"/>
              </a:rPr>
              <a:t>Single thick e-beam resist</a:t>
            </a:r>
          </a:p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FF6600"/>
                </a:solidFill>
                <a:latin typeface="Arial" panose="020B0604020202020204" pitchFamily="34" charset="0"/>
              </a:rPr>
              <a:t>- Resist pattern collapsed each </a:t>
            </a:r>
          </a:p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FF6600"/>
                </a:solidFill>
                <a:latin typeface="Arial" panose="020B0604020202020204" pitchFamily="34" charset="0"/>
              </a:rPr>
              <a:t>  other during drying process.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39" y="93479"/>
            <a:ext cx="2743200" cy="48006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87013" y="676806"/>
            <a:ext cx="5943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000" b="1" dirty="0">
                <a:latin typeface="+mj-ea"/>
                <a:ea typeface="+mj-ea"/>
              </a:rPr>
              <a:t>Failed attempts to get thick (~200 nm) and high repetitive(~ 500 nm) film</a:t>
            </a:r>
          </a:p>
        </p:txBody>
      </p:sp>
    </p:spTree>
    <p:extLst>
      <p:ext uri="{BB962C8B-B14F-4D97-AF65-F5344CB8AC3E}">
        <p14:creationId xmlns:p14="http://schemas.microsoft.com/office/powerpoint/2010/main" val="2033278316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Thank You!</a:t>
            </a:r>
          </a:p>
        </p:txBody>
      </p:sp>
      <p:sp>
        <p:nvSpPr>
          <p:cNvPr id="6" name="Rectangle 4"/>
          <p:cNvSpPr>
            <a:spLocks noGrp="1"/>
          </p:cNvSpPr>
          <p:nvPr>
            <p:ph type="subTitle" idx="1"/>
          </p:nvPr>
        </p:nvSpPr>
        <p:spPr>
          <a:xfrm>
            <a:off x="766538" y="1174402"/>
            <a:ext cx="3886383" cy="273398"/>
          </a:xfrm>
        </p:spPr>
        <p:txBody>
          <a:bodyPr>
            <a:normAutofit fontScale="92500"/>
          </a:bodyPr>
          <a:lstStyle/>
          <a:p>
            <a:r>
              <a:rPr lang="en-US" sz="800" b="1" cap="none" dirty="0"/>
              <a:t>… ... Over 4 Decades of Leading the Way with CPD Quality and Innovations ...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5" y="464111"/>
            <a:ext cx="36576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1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46111" y="622650"/>
            <a:ext cx="9404723" cy="140053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Company History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103312" y="1769698"/>
            <a:ext cx="8946541" cy="419548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Clr>
                <a:srgbClr val="FFFF99"/>
              </a:buClr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</a:rPr>
              <a:t>1962</a:t>
            </a:r>
            <a:r>
              <a:rPr lang="en-US" dirty="0">
                <a:latin typeface="Arial" panose="020B0604020202020204" pitchFamily="34" charset="0"/>
              </a:rPr>
              <a:t>   tousimis incorporated in Washington, DC by Dr. A.J. Tousimis</a:t>
            </a:r>
          </a:p>
          <a:p>
            <a:pPr>
              <a:spcBef>
                <a:spcPct val="0"/>
              </a:spcBef>
              <a:buClr>
                <a:srgbClr val="FFFF99"/>
              </a:buClr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</a:rPr>
              <a:t>1962-1972</a:t>
            </a:r>
            <a:r>
              <a:rPr lang="en-US" dirty="0">
                <a:latin typeface="Arial" panose="020B0604020202020204" pitchFamily="34" charset="0"/>
              </a:rPr>
              <a:t> tousimis staff works on NASA Apollo Project </a:t>
            </a:r>
          </a:p>
          <a:p>
            <a:pPr>
              <a:spcBef>
                <a:spcPct val="0"/>
              </a:spcBef>
              <a:buClr>
                <a:srgbClr val="FFFF99"/>
              </a:buClr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</a:rPr>
              <a:t>1972</a:t>
            </a:r>
            <a:r>
              <a:rPr lang="en-US" dirty="0">
                <a:latin typeface="Arial" panose="020B0604020202020204" pitchFamily="34" charset="0"/>
              </a:rPr>
              <a:t>   tousimis introduces 1</a:t>
            </a:r>
            <a:r>
              <a:rPr lang="en-US" baseline="30000" dirty="0">
                <a:latin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</a:rPr>
              <a:t> commercial CPD</a:t>
            </a:r>
          </a:p>
          <a:p>
            <a:pPr>
              <a:spcBef>
                <a:spcPct val="0"/>
              </a:spcBef>
              <a:buClr>
                <a:srgbClr val="FFFF99"/>
              </a:buClr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</a:rPr>
              <a:t>1978-79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    </a:t>
            </a:r>
            <a:r>
              <a:rPr lang="en-US" dirty="0">
                <a:latin typeface="Arial" panose="020B0604020202020204" pitchFamily="34" charset="0"/>
              </a:rPr>
              <a:t>1</a:t>
            </a:r>
            <a:r>
              <a:rPr lang="en-US" baseline="30000" dirty="0">
                <a:latin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</a:rPr>
              <a:t> US patents for Semi and Auto-CPD processing awarded</a:t>
            </a:r>
          </a:p>
          <a:p>
            <a:pPr>
              <a:spcBef>
                <a:spcPct val="0"/>
              </a:spcBef>
              <a:buClr>
                <a:srgbClr val="FFFF99"/>
              </a:buClr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</a:rPr>
              <a:t>1983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en-US" dirty="0">
                <a:latin typeface="Arial" panose="020B0604020202020204" pitchFamily="34" charset="0"/>
              </a:rPr>
              <a:t>Introduces 1</a:t>
            </a:r>
            <a:r>
              <a:rPr lang="en-US" baseline="30000" dirty="0">
                <a:latin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</a:rPr>
              <a:t> LCO2 filtration supply system for CPD process</a:t>
            </a:r>
          </a:p>
          <a:p>
            <a:pPr>
              <a:spcBef>
                <a:spcPct val="0"/>
              </a:spcBef>
              <a:buClr>
                <a:srgbClr val="FFFF99"/>
              </a:buClr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</a:rPr>
              <a:t>1996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en-US" dirty="0">
                <a:latin typeface="Arial" panose="020B0604020202020204" pitchFamily="34" charset="0"/>
              </a:rPr>
              <a:t>Delivers 1</a:t>
            </a:r>
            <a:r>
              <a:rPr lang="en-US" baseline="30000" dirty="0">
                <a:latin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</a:rPr>
              <a:t> MEMS CPD for 4” wafers</a:t>
            </a:r>
          </a:p>
          <a:p>
            <a:pPr>
              <a:spcBef>
                <a:spcPct val="0"/>
              </a:spcBef>
              <a:buClr>
                <a:srgbClr val="FFFF99"/>
              </a:buClr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</a:rPr>
              <a:t>2000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en-US" dirty="0">
                <a:latin typeface="Arial" panose="020B0604020202020204" pitchFamily="34" charset="0"/>
              </a:rPr>
              <a:t>Delivers 1</a:t>
            </a:r>
            <a:r>
              <a:rPr lang="en-US" baseline="30000" dirty="0">
                <a:latin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</a:rPr>
              <a:t> MEMS CPD for 6” wafers</a:t>
            </a:r>
          </a:p>
          <a:p>
            <a:pPr>
              <a:spcBef>
                <a:spcPct val="0"/>
              </a:spcBef>
              <a:buClr>
                <a:srgbClr val="FFFF99"/>
              </a:buClr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</a:rPr>
              <a:t>2002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en-US" dirty="0">
                <a:latin typeface="Arial" panose="020B0604020202020204" pitchFamily="34" charset="0"/>
              </a:rPr>
              <a:t>Receives patents for MEMS Supercritical CO2 Drying Apparatus</a:t>
            </a:r>
          </a:p>
          <a:p>
            <a:pPr>
              <a:spcBef>
                <a:spcPct val="0"/>
              </a:spcBef>
              <a:buClr>
                <a:srgbClr val="FFFF99"/>
              </a:buClr>
              <a:buFontTx/>
              <a:buChar char="•"/>
            </a:pPr>
            <a:r>
              <a:rPr lang="en-US" dirty="0">
                <a:solidFill>
                  <a:srgbClr val="FFFF99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</a:rPr>
              <a:t>2003</a:t>
            </a:r>
            <a:r>
              <a:rPr lang="en-US" dirty="0">
                <a:solidFill>
                  <a:srgbClr val="FFFF99"/>
                </a:solidFill>
                <a:latin typeface="Arial" panose="020B0604020202020204" pitchFamily="34" charset="0"/>
              </a:rPr>
              <a:t>   </a:t>
            </a:r>
            <a:r>
              <a:rPr lang="en-US" dirty="0">
                <a:latin typeface="Arial" panose="020B0604020202020204" pitchFamily="34" charset="0"/>
              </a:rPr>
              <a:t>Delivers 1</a:t>
            </a:r>
            <a:r>
              <a:rPr lang="en-US" baseline="30000" dirty="0">
                <a:latin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</a:rPr>
              <a:t> MEMS Series C Stand alone CPD System for 6” wafers</a:t>
            </a:r>
          </a:p>
          <a:p>
            <a:pPr>
              <a:spcBef>
                <a:spcPct val="0"/>
              </a:spcBef>
              <a:buClr>
                <a:srgbClr val="FFFF99"/>
              </a:buClr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</a:rPr>
              <a:t>2004</a:t>
            </a:r>
            <a:r>
              <a:rPr lang="en-US" dirty="0">
                <a:solidFill>
                  <a:srgbClr val="FFFF99"/>
                </a:solidFill>
                <a:latin typeface="Arial" panose="020B0604020202020204" pitchFamily="34" charset="0"/>
              </a:rPr>
              <a:t>   </a:t>
            </a:r>
            <a:r>
              <a:rPr lang="en-US" dirty="0">
                <a:latin typeface="Arial" panose="020B0604020202020204" pitchFamily="34" charset="0"/>
              </a:rPr>
              <a:t>Delivers 1</a:t>
            </a:r>
            <a:r>
              <a:rPr lang="en-US" baseline="30000" dirty="0">
                <a:latin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</a:rPr>
              <a:t> MEMS Series C Stand alone CPD System for 8” wafers</a:t>
            </a:r>
          </a:p>
          <a:p>
            <a:pPr>
              <a:spcBef>
                <a:spcPct val="0"/>
              </a:spcBef>
              <a:buClr>
                <a:srgbClr val="FFFF99"/>
              </a:buClr>
              <a:buFontTx/>
              <a:buChar char="•"/>
            </a:pPr>
            <a:r>
              <a:rPr lang="en-US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</a:rPr>
              <a:t>2007</a:t>
            </a:r>
            <a:r>
              <a:rPr lang="en-US" dirty="0">
                <a:solidFill>
                  <a:srgbClr val="FFFF99"/>
                </a:solidFill>
                <a:latin typeface="Arial" panose="020B0604020202020204" pitchFamily="34" charset="0"/>
              </a:rPr>
              <a:t>   </a:t>
            </a:r>
            <a:r>
              <a:rPr lang="en-US" dirty="0">
                <a:latin typeface="Arial" panose="020B0604020202020204" pitchFamily="34" charset="0"/>
              </a:rPr>
              <a:t>Develops line of GEL Holders</a:t>
            </a:r>
          </a:p>
          <a:p>
            <a:pPr>
              <a:spcBef>
                <a:spcPct val="0"/>
              </a:spcBef>
              <a:buClr>
                <a:srgbClr val="FFFF99"/>
              </a:buClr>
              <a:buFontTx/>
              <a:buChar char="•"/>
            </a:pPr>
            <a:r>
              <a:rPr lang="en-US" dirty="0">
                <a:solidFill>
                  <a:srgbClr val="800000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</a:rPr>
              <a:t>2011</a:t>
            </a:r>
            <a:r>
              <a:rPr lang="en-US" dirty="0">
                <a:solidFill>
                  <a:srgbClr val="FFFF99"/>
                </a:solidFill>
                <a:latin typeface="Arial" panose="020B0604020202020204" pitchFamily="34" charset="0"/>
              </a:rPr>
              <a:t>   </a:t>
            </a:r>
            <a:r>
              <a:rPr lang="en-US" dirty="0">
                <a:latin typeface="Arial" panose="020B0604020202020204" pitchFamily="34" charset="0"/>
              </a:rPr>
              <a:t>Develops line of Small Particle Holders</a:t>
            </a:r>
          </a:p>
          <a:p>
            <a:pPr>
              <a:spcBef>
                <a:spcPct val="0"/>
              </a:spcBef>
              <a:buClr>
                <a:srgbClr val="FFFF99"/>
              </a:buClr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</a:rPr>
              <a:t>2012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  </a:t>
            </a:r>
            <a:r>
              <a:rPr lang="en-US" dirty="0">
                <a:latin typeface="Arial" panose="020B0604020202020204" pitchFamily="34" charset="0"/>
              </a:rPr>
              <a:t>Autosamdri-931 wins Microscopy Today Award for Most Innovative  			   Sample Preparation award </a:t>
            </a:r>
          </a:p>
          <a:p>
            <a:pPr>
              <a:spcBef>
                <a:spcPct val="0"/>
              </a:spcBef>
              <a:buClr>
                <a:srgbClr val="FFFF99"/>
              </a:buClr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</a:rPr>
              <a:t>2014</a:t>
            </a:r>
            <a:r>
              <a:rPr lang="en-US" dirty="0">
                <a:latin typeface="Arial" panose="020B0604020202020204" pitchFamily="34" charset="0"/>
              </a:rPr>
              <a:t>  Delivers 1</a:t>
            </a:r>
            <a:r>
              <a:rPr lang="en-US" baseline="30000" dirty="0">
                <a:latin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</a:rPr>
              <a:t> GEL system with 931 control in an 8” Chamber   				         Configuration</a:t>
            </a:r>
          </a:p>
          <a:p>
            <a:pPr>
              <a:spcBef>
                <a:spcPct val="0"/>
              </a:spcBef>
              <a:buClr>
                <a:srgbClr val="FFFF99"/>
              </a:buClr>
              <a:buFontTx/>
              <a:buChar char="•"/>
            </a:pP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2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46111" y="622650"/>
            <a:ext cx="9404723" cy="1400530"/>
          </a:xfrm>
        </p:spPr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Autosamdri</a:t>
            </a:r>
            <a:r>
              <a:rPr lang="en-US" sz="4400" baseline="30000" dirty="0">
                <a:solidFill>
                  <a:srgbClr val="FFC000"/>
                </a:solidFill>
              </a:rPr>
              <a:t> ® </a:t>
            </a:r>
            <a:r>
              <a:rPr lang="en-US" dirty="0">
                <a:solidFill>
                  <a:srgbClr val="FFC000"/>
                </a:solidFill>
              </a:rPr>
              <a:t>-931 History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27093" y="2331180"/>
            <a:ext cx="69348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FFFF99"/>
              </a:buClr>
              <a:buFont typeface="Formata Regular" pitchFamily="34" charset="0"/>
              <a:buChar char=" "/>
            </a:pPr>
            <a:r>
              <a:rPr lang="en-US" sz="3200" b="1" dirty="0">
                <a:solidFill>
                  <a:srgbClr val="FFFF99"/>
                </a:solidFill>
              </a:rPr>
              <a:t>2011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/>
              <a:t>Introduces next Generation</a:t>
            </a:r>
            <a:br>
              <a:rPr lang="en-US" sz="3200" b="1" dirty="0"/>
            </a:br>
            <a:r>
              <a:rPr lang="en-US" sz="3200" b="1" dirty="0"/>
              <a:t>Touch Screen CPD</a:t>
            </a:r>
          </a:p>
          <a:p>
            <a:pPr>
              <a:spcBef>
                <a:spcPct val="0"/>
              </a:spcBef>
              <a:buClr>
                <a:srgbClr val="FFFF99"/>
              </a:buClr>
              <a:buFont typeface="Formata Regular" pitchFamily="34" charset="0"/>
              <a:buChar char=" "/>
            </a:pPr>
            <a:endParaRPr lang="en-US" sz="1600" b="1" dirty="0"/>
          </a:p>
          <a:p>
            <a:pPr>
              <a:spcBef>
                <a:spcPct val="0"/>
              </a:spcBef>
              <a:buClr>
                <a:srgbClr val="FFFF99"/>
              </a:buClr>
              <a:buFont typeface="Formata Regular" pitchFamily="34" charset="0"/>
              <a:buChar char=" "/>
            </a:pPr>
            <a:r>
              <a:rPr lang="en-US" sz="3200" b="1" dirty="0">
                <a:solidFill>
                  <a:srgbClr val="FFFF99"/>
                </a:solidFill>
              </a:rPr>
              <a:t>2012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/>
              <a:t>Awarded Microscopy Today</a:t>
            </a:r>
          </a:p>
          <a:p>
            <a:pPr>
              <a:spcBef>
                <a:spcPct val="0"/>
              </a:spcBef>
              <a:buClr>
                <a:srgbClr val="FFFF99"/>
              </a:buClr>
              <a:buFont typeface="Formata Regular" pitchFamily="34" charset="0"/>
              <a:buChar char=" "/>
            </a:pPr>
            <a:r>
              <a:rPr lang="en-US" sz="3200" b="1" dirty="0"/>
              <a:t>Innovation Award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7891306" y="6130715"/>
            <a:ext cx="3911599" cy="3548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1600" dirty="0" err="1"/>
              <a:t>Autosamdri</a:t>
            </a:r>
            <a:r>
              <a:rPr lang="en-US" sz="1600" baseline="30000" dirty="0"/>
              <a:t>®</a:t>
            </a:r>
            <a:r>
              <a:rPr lang="en-US" sz="1600" dirty="0"/>
              <a:t> 931 with 3.40” Chamber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55" y="2293856"/>
            <a:ext cx="4000500" cy="38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KBR3_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417" y="2500438"/>
            <a:ext cx="3971291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28600" y="280988"/>
            <a:ext cx="5943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50000"/>
              </a:lnSpc>
            </a:pPr>
            <a:endParaRPr lang="en-US" altLang="ko-KR" sz="1800" i="1" dirty="0">
              <a:latin typeface="Formata Regular" pitchFamily="34" charset="0"/>
              <a:ea typeface="굴림" panose="020B0600000101010101" pitchFamily="34" charset="-127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2"/>
          </p:nvPr>
        </p:nvSpPr>
        <p:spPr>
          <a:xfrm>
            <a:off x="8161717" y="2047866"/>
            <a:ext cx="3911599" cy="1074057"/>
          </a:xfrm>
        </p:spPr>
        <p:txBody>
          <a:bodyPr>
            <a:normAutofit/>
          </a:bodyPr>
          <a:lstStyle/>
          <a:p>
            <a:r>
              <a:rPr lang="en-US" sz="1600" dirty="0"/>
              <a:t>Macrophages and Endothelial Cells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906043" y="6187628"/>
            <a:ext cx="369266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>
              <a:spcBef>
                <a:spcPct val="20000"/>
              </a:spcBef>
              <a:buClr>
                <a:srgbClr val="FF9218"/>
              </a:buClr>
              <a:buFont typeface="Times" panose="02020603050405020304" pitchFamily="18" charset="0"/>
              <a:buNone/>
            </a:pPr>
            <a:r>
              <a:rPr kumimoji="1" lang="en-US" sz="900" b="0" dirty="0">
                <a:latin typeface="Century Gothic" panose="020B0502020202020204" pitchFamily="34" charset="0"/>
              </a:rPr>
              <a:t>The University of Texas Health Science Center at Houston</a:t>
            </a:r>
            <a:endParaRPr kumimoji="1" lang="en-US" sz="9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r" eaLnBrk="0" hangingPunct="0">
              <a:spcBef>
                <a:spcPct val="20000"/>
              </a:spcBef>
              <a:buClr>
                <a:srgbClr val="FF9218"/>
              </a:buClr>
              <a:buFont typeface="Times" panose="02020603050405020304" pitchFamily="18" charset="0"/>
              <a:buNone/>
            </a:pPr>
            <a:r>
              <a:rPr kumimoji="1" lang="en-US" sz="900" b="0" dirty="0">
                <a:latin typeface="Century Gothic" panose="020B0502020202020204" pitchFamily="34" charset="0"/>
              </a:rPr>
              <a:t>Dr. Rita </a:t>
            </a:r>
            <a:r>
              <a:rPr kumimoji="1" lang="en-US" sz="900" b="0" dirty="0" err="1">
                <a:latin typeface="Century Gothic" panose="020B0502020202020204" pitchFamily="34" charset="0"/>
              </a:rPr>
              <a:t>Serda</a:t>
            </a:r>
            <a:r>
              <a:rPr kumimoji="1" lang="en-US" sz="900" b="0" dirty="0">
                <a:latin typeface="Century Gothic" panose="020B0502020202020204" pitchFamily="34" charset="0"/>
              </a:rPr>
              <a:t> / Kathryn Hodges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6589" y="759977"/>
            <a:ext cx="6735715" cy="3276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/>
              <a:t>Autosamdri</a:t>
            </a:r>
            <a:r>
              <a:rPr lang="en-US" baseline="30000" dirty="0"/>
              <a:t>®</a:t>
            </a:r>
            <a:r>
              <a:rPr lang="en-US" dirty="0"/>
              <a:t> 931 Processes Delicately Preserves Micro &amp; </a:t>
            </a:r>
            <a:r>
              <a:rPr lang="en-US" dirty="0" err="1"/>
              <a:t>Nano</a:t>
            </a:r>
            <a:r>
              <a:rPr lang="en-US" dirty="0"/>
              <a:t> 3-D Structure with Reproducibility.</a:t>
            </a:r>
          </a:p>
        </p:txBody>
      </p:sp>
    </p:spTree>
    <p:extLst>
      <p:ext uri="{BB962C8B-B14F-4D97-AF65-F5344CB8AC3E}">
        <p14:creationId xmlns:p14="http://schemas.microsoft.com/office/powerpoint/2010/main" val="229799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90464"/>
            <a:ext cx="9404723" cy="116278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Autosamdri</a:t>
            </a:r>
            <a:r>
              <a:rPr lang="en-US" baseline="30000" dirty="0">
                <a:solidFill>
                  <a:srgbClr val="FFC000"/>
                </a:solidFill>
              </a:rPr>
              <a:t>®</a:t>
            </a:r>
            <a:r>
              <a:rPr lang="en-US" dirty="0">
                <a:solidFill>
                  <a:srgbClr val="FFC000"/>
                </a:solidFill>
              </a:rPr>
              <a:t> 931 Unique Features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03312" y="2108901"/>
            <a:ext cx="9794843" cy="4195481"/>
          </a:xfrm>
        </p:spPr>
        <p:txBody>
          <a:bodyPr>
            <a:noAutofit/>
          </a:bodyPr>
          <a:lstStyle/>
          <a:p>
            <a:r>
              <a:rPr lang="en-US" sz="2400" dirty="0"/>
              <a:t>New Multi-Application Digital Critical Point Dryer</a:t>
            </a:r>
          </a:p>
          <a:p>
            <a:r>
              <a:rPr lang="en-US" sz="2400" dirty="0"/>
              <a:t>Patent Pending "Stasis Software" for Challenging Sample Types</a:t>
            </a:r>
          </a:p>
          <a:p>
            <a:r>
              <a:rPr lang="en-US" sz="2400" dirty="0"/>
              <a:t>Available in 1.25", 2.50" and 3.40" chamber sizes</a:t>
            </a:r>
          </a:p>
          <a:p>
            <a:r>
              <a:rPr lang="en-US" sz="2400" dirty="0"/>
              <a:t>Winner of 2012 Microscopy Today Innovation Award</a:t>
            </a:r>
          </a:p>
          <a:p>
            <a:r>
              <a:rPr lang="en-US" sz="2400" dirty="0"/>
              <a:t>Precision process control</a:t>
            </a:r>
          </a:p>
          <a:p>
            <a:r>
              <a:rPr lang="en-US" sz="2400" dirty="0"/>
              <a:t>Optional "Quick Release" sample holder (down to 2 µm in size)</a:t>
            </a:r>
          </a:p>
          <a:p>
            <a:r>
              <a:rPr lang="en-US" sz="2400" dirty="0"/>
              <a:t>Program and save custom recipes</a:t>
            </a:r>
          </a:p>
          <a:p>
            <a:r>
              <a:rPr lang="en-US" sz="2400" dirty="0"/>
              <a:t>Made in U.S.A.</a:t>
            </a:r>
          </a:p>
        </p:txBody>
      </p:sp>
    </p:spTree>
    <p:extLst>
      <p:ext uri="{BB962C8B-B14F-4D97-AF65-F5344CB8AC3E}">
        <p14:creationId xmlns:p14="http://schemas.microsoft.com/office/powerpoint/2010/main" val="305272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90464"/>
            <a:ext cx="9404723" cy="1162783"/>
          </a:xfrm>
        </p:spPr>
        <p:txBody>
          <a:bodyPr/>
          <a:lstStyle/>
          <a:p>
            <a:pPr algn="ctr"/>
            <a:r>
              <a:rPr lang="en-US" sz="3600" dirty="0" err="1">
                <a:solidFill>
                  <a:srgbClr val="FFC000"/>
                </a:solidFill>
              </a:rPr>
              <a:t>Autosamdri</a:t>
            </a:r>
            <a:r>
              <a:rPr lang="en-US" sz="3600" baseline="30000" dirty="0">
                <a:solidFill>
                  <a:srgbClr val="FFC000"/>
                </a:solidFill>
              </a:rPr>
              <a:t>®</a:t>
            </a:r>
            <a:r>
              <a:rPr lang="en-US" sz="3600" dirty="0">
                <a:solidFill>
                  <a:srgbClr val="FFC000"/>
                </a:solidFill>
              </a:rPr>
              <a:t>-931 Chamber Size Options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9" y="2289727"/>
            <a:ext cx="3429000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22" y="2289727"/>
            <a:ext cx="3429000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51" y="2289727"/>
            <a:ext cx="3429000" cy="2571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8384" y="5113291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1.25” ID Chamber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9877" y="5113291"/>
            <a:ext cx="222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2.50” ID Chamber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40166" y="5113291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3.40” ID Chamber</a:t>
            </a:r>
          </a:p>
        </p:txBody>
      </p:sp>
    </p:spTree>
    <p:extLst>
      <p:ext uri="{BB962C8B-B14F-4D97-AF65-F5344CB8AC3E}">
        <p14:creationId xmlns:p14="http://schemas.microsoft.com/office/powerpoint/2010/main" val="324429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61" y="718457"/>
            <a:ext cx="9647853" cy="905070"/>
          </a:xfrm>
        </p:spPr>
        <p:txBody>
          <a:bodyPr/>
          <a:lstStyle/>
          <a:p>
            <a:pPr algn="ctr"/>
            <a:r>
              <a:rPr lang="en-US" sz="3200" dirty="0" err="1">
                <a:solidFill>
                  <a:srgbClr val="FFC000"/>
                </a:solidFill>
              </a:rPr>
              <a:t>Autosamdri</a:t>
            </a:r>
            <a:r>
              <a:rPr lang="en-US" sz="3200" baseline="30000" dirty="0">
                <a:solidFill>
                  <a:srgbClr val="FFC000"/>
                </a:solidFill>
              </a:rPr>
              <a:t>®</a:t>
            </a:r>
            <a:r>
              <a:rPr lang="en-US" sz="3200" dirty="0">
                <a:solidFill>
                  <a:srgbClr val="FFC000"/>
                </a:solidFill>
              </a:rPr>
              <a:t> -931 Chamber Holder Capability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9" y="2289727"/>
            <a:ext cx="3429000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22" y="2289727"/>
            <a:ext cx="3429000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51" y="2289727"/>
            <a:ext cx="3429000" cy="2571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0031" y="5113291"/>
            <a:ext cx="2539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1.25” Chamber</a:t>
            </a:r>
          </a:p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with 1 Sample Holder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8701" y="5113291"/>
            <a:ext cx="2629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2.50” Chamber</a:t>
            </a:r>
          </a:p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with 4 Sample Holders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6930" y="5113291"/>
            <a:ext cx="2629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3.40” Chamber</a:t>
            </a:r>
          </a:p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with 8 Sample Holders</a:t>
            </a:r>
          </a:p>
        </p:txBody>
      </p:sp>
    </p:spTree>
    <p:extLst>
      <p:ext uri="{BB962C8B-B14F-4D97-AF65-F5344CB8AC3E}">
        <p14:creationId xmlns:p14="http://schemas.microsoft.com/office/powerpoint/2010/main" val="2736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8" y="718457"/>
            <a:ext cx="9797143" cy="90507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Autosamdri</a:t>
            </a:r>
            <a:r>
              <a:rPr lang="en-US" sz="3200" baseline="30000" dirty="0">
                <a:solidFill>
                  <a:srgbClr val="FFC000"/>
                </a:solidFill>
              </a:rPr>
              <a:t>®</a:t>
            </a:r>
            <a:r>
              <a:rPr lang="en-US" sz="3200" dirty="0">
                <a:solidFill>
                  <a:srgbClr val="FFC000"/>
                </a:solidFill>
              </a:rPr>
              <a:t> -931 Chamber Insert Views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39" y="2289727"/>
            <a:ext cx="3429000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03" y="2289727"/>
            <a:ext cx="3429000" cy="2571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39403" y="5113291"/>
            <a:ext cx="2432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2.50” Chamber</a:t>
            </a:r>
          </a:p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with Chamber Insert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08567" y="5113291"/>
            <a:ext cx="2432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3.40” Chamber</a:t>
            </a:r>
          </a:p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with Chamber Insert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868614" y="2967137"/>
            <a:ext cx="1925695" cy="608465"/>
          </a:xfrm>
          <a:prstGeom prst="straightConnector1">
            <a:avLst/>
          </a:prstGeom>
          <a:ln w="317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456784" y="2967137"/>
            <a:ext cx="1983831" cy="608465"/>
          </a:xfrm>
          <a:prstGeom prst="straightConnector1">
            <a:avLst/>
          </a:prstGeom>
          <a:ln w="317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75205" y="2736980"/>
            <a:ext cx="132961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1.25”  I.D.</a:t>
            </a:r>
          </a:p>
        </p:txBody>
      </p:sp>
    </p:spTree>
    <p:extLst>
      <p:ext uri="{BB962C8B-B14F-4D97-AF65-F5344CB8AC3E}">
        <p14:creationId xmlns:p14="http://schemas.microsoft.com/office/powerpoint/2010/main" val="2669891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A23558A8D1E34698E930C06F324DC2" ma:contentTypeVersion="13" ma:contentTypeDescription="Create a new document." ma:contentTypeScope="" ma:versionID="76e5277d51d4b79842c669adc0d39dbc">
  <xsd:schema xmlns:xsd="http://www.w3.org/2001/XMLSchema" xmlns:xs="http://www.w3.org/2001/XMLSchema" xmlns:p="http://schemas.microsoft.com/office/2006/metadata/properties" xmlns:ns2="a59fdb30-d453-4a7b-a940-356fecdd3912" xmlns:ns3="779bb081-b44c-4631-aa70-d758c41a3493" targetNamespace="http://schemas.microsoft.com/office/2006/metadata/properties" ma:root="true" ma:fieldsID="daf1d9dc0535b78a70cb2ba5d9323a48" ns2:_="" ns3:_="">
    <xsd:import namespace="a59fdb30-d453-4a7b-a940-356fecdd3912"/>
    <xsd:import namespace="779bb081-b44c-4631-aa70-d758c41a34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fdb30-d453-4a7b-a940-356fecdd39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bff80b96-b554-4914-9846-a806bd929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bb081-b44c-4631-aa70-d758c41a349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680786b-fcd3-4eb0-a5d6-6348f1583228}" ma:internalName="TaxCatchAll" ma:showField="CatchAllData" ma:web="779bb081-b44c-4631-aa70-d758c41a34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9bb081-b44c-4631-aa70-d758c41a3493" xsi:nil="true"/>
    <lcf76f155ced4ddcb4097134ff3c332f xmlns="a59fdb30-d453-4a7b-a940-356fecdd3912">
      <Terms xmlns="http://schemas.microsoft.com/office/infopath/2007/PartnerControls"/>
    </lcf76f155ced4ddcb4097134ff3c332f>
    <MediaLengthInSeconds xmlns="a59fdb30-d453-4a7b-a940-356fecdd3912" xsi:nil="true"/>
  </documentManagement>
</p:properties>
</file>

<file path=customXml/itemProps1.xml><?xml version="1.0" encoding="utf-8"?>
<ds:datastoreItem xmlns:ds="http://schemas.openxmlformats.org/officeDocument/2006/customXml" ds:itemID="{AE2D1ED5-F534-4C41-868B-271E06F38B7C}"/>
</file>

<file path=customXml/itemProps2.xml><?xml version="1.0" encoding="utf-8"?>
<ds:datastoreItem xmlns:ds="http://schemas.openxmlformats.org/officeDocument/2006/customXml" ds:itemID="{C20D7091-7FEB-46B6-8CB6-A7EE0D091947}"/>
</file>

<file path=customXml/itemProps3.xml><?xml version="1.0" encoding="utf-8"?>
<ds:datastoreItem xmlns:ds="http://schemas.openxmlformats.org/officeDocument/2006/customXml" ds:itemID="{D15FFD9C-CDC1-4A77-956A-673ABE66FDD8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291</TotalTime>
  <Words>709</Words>
  <Application>Microsoft Office PowerPoint</Application>
  <PresentationFormat>Widescreen</PresentationFormat>
  <Paragraphs>133</Paragraphs>
  <Slides>21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맑은 고딕</vt:lpstr>
      <vt:lpstr>Arial</vt:lpstr>
      <vt:lpstr>Arial Narrow</vt:lpstr>
      <vt:lpstr>Calibri</vt:lpstr>
      <vt:lpstr>Century Gothic</vt:lpstr>
      <vt:lpstr>Formata Regular</vt:lpstr>
      <vt:lpstr>굴림</vt:lpstr>
      <vt:lpstr>Times</vt:lpstr>
      <vt:lpstr>Wingdings 2</vt:lpstr>
      <vt:lpstr>Wingdings 3</vt:lpstr>
      <vt:lpstr>Ion</vt:lpstr>
      <vt:lpstr>PowerPoint Presentation</vt:lpstr>
      <vt:lpstr>Tousimis is a globally recognized manufacturer of highly reliable Critical Point Dryers.</vt:lpstr>
      <vt:lpstr>Company History</vt:lpstr>
      <vt:lpstr>Autosamdri ® -931 History</vt:lpstr>
      <vt:lpstr>PowerPoint Presentation</vt:lpstr>
      <vt:lpstr>Autosamdri® 931 Unique Features</vt:lpstr>
      <vt:lpstr>Autosamdri®-931 Chamber Size Options</vt:lpstr>
      <vt:lpstr>Autosamdri® -931 Chamber Holder Capability</vt:lpstr>
      <vt:lpstr>Autosamdri® -931 Chamber Insert Views</vt:lpstr>
      <vt:lpstr>Patent Pending Stasis Software</vt:lpstr>
      <vt:lpstr>Traditional tousimis® CPD Auto-Process Overview</vt:lpstr>
      <vt:lpstr>“Stasis” Process Overview</vt:lpstr>
      <vt:lpstr>Over four decades of experience perfecting our technique with ground breaking design and patented firsts have created our present day technological edge.</vt:lpstr>
      <vt:lpstr>Autosamdri® 931 Additional Features</vt:lpstr>
      <vt:lpstr>Autosamdri® 931 Applications: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Yianni Tousimis</cp:lastModifiedBy>
  <cp:revision>30</cp:revision>
  <cp:lastPrinted>2012-08-15T21:38:02Z</cp:lastPrinted>
  <dcterms:created xsi:type="dcterms:W3CDTF">2014-01-17T13:35:13Z</dcterms:created>
  <dcterms:modified xsi:type="dcterms:W3CDTF">2016-10-10T15:10:36Z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  <property fmtid="{D5CDD505-2E9C-101B-9397-08002B2CF9AE}" pid="3" name="ContentTypeId">
    <vt:lpwstr>0x0101005DA23558A8D1E34698E930C06F324DC2</vt:lpwstr>
  </property>
  <property fmtid="{D5CDD505-2E9C-101B-9397-08002B2CF9AE}" pid="4" name="Order">
    <vt:r8>1518900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MediaServiceImageTags">
    <vt:lpwstr/>
  </property>
</Properties>
</file>